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0"/>
  </p:notesMasterIdLst>
  <p:sldIdLst>
    <p:sldId id="302" r:id="rId2"/>
    <p:sldId id="317" r:id="rId3"/>
    <p:sldId id="257" r:id="rId4"/>
    <p:sldId id="258" r:id="rId5"/>
    <p:sldId id="259" r:id="rId6"/>
    <p:sldId id="313" r:id="rId7"/>
    <p:sldId id="260" r:id="rId8"/>
    <p:sldId id="303" r:id="rId9"/>
    <p:sldId id="261" r:id="rId10"/>
    <p:sldId id="287" r:id="rId11"/>
    <p:sldId id="267" r:id="rId12"/>
    <p:sldId id="269" r:id="rId13"/>
    <p:sldId id="270" r:id="rId14"/>
    <p:sldId id="289" r:id="rId15"/>
    <p:sldId id="306" r:id="rId16"/>
    <p:sldId id="305" r:id="rId17"/>
    <p:sldId id="310" r:id="rId18"/>
    <p:sldId id="290" r:id="rId19"/>
    <p:sldId id="292" r:id="rId20"/>
    <p:sldId id="311" r:id="rId21"/>
    <p:sldId id="293" r:id="rId22"/>
    <p:sldId id="312" r:id="rId23"/>
    <p:sldId id="288" r:id="rId24"/>
    <p:sldId id="294" r:id="rId25"/>
    <p:sldId id="295" r:id="rId26"/>
    <p:sldId id="296" r:id="rId27"/>
    <p:sldId id="297" r:id="rId28"/>
    <p:sldId id="298" r:id="rId29"/>
    <p:sldId id="291" r:id="rId30"/>
    <p:sldId id="300" r:id="rId31"/>
    <p:sldId id="301" r:id="rId32"/>
    <p:sldId id="314" r:id="rId33"/>
    <p:sldId id="315" r:id="rId34"/>
    <p:sldId id="278" r:id="rId35"/>
    <p:sldId id="279" r:id="rId36"/>
    <p:sldId id="280" r:id="rId37"/>
    <p:sldId id="285" r:id="rId38"/>
    <p:sldId id="27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8CB20B-70C3-4B3C-88F2-60A80F792330}">
  <a:tblStyle styleId="{FF8CB20B-70C3-4B3C-88F2-60A80F79233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33a4a4607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33a4a4607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b33a4a4607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b33a4a4607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33a4a460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33a4a460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b33a4a460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b33a4a460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>
          <a:extLst>
            <a:ext uri="{FF2B5EF4-FFF2-40B4-BE49-F238E27FC236}">
              <a16:creationId xmlns:a16="http://schemas.microsoft.com/office/drawing/2014/main" id="{B5498271-33D2-FF48-6FB8-976B66A4F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33a4a4607_0_7:notes">
            <a:extLst>
              <a:ext uri="{FF2B5EF4-FFF2-40B4-BE49-F238E27FC236}">
                <a16:creationId xmlns:a16="http://schemas.microsoft.com/office/drawing/2014/main" id="{655B070D-702F-3D6C-B9E0-632292660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33a4a4607_0_7:notes">
            <a:extLst>
              <a:ext uri="{FF2B5EF4-FFF2-40B4-BE49-F238E27FC236}">
                <a16:creationId xmlns:a16="http://schemas.microsoft.com/office/drawing/2014/main" id="{E68FD4DB-F246-A84C-B1DF-177B88353D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223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33a4a460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33a4a460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b33a4a460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b33a4a460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33a4a4607_2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3b33a4a4607_2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3b33a4a4607_2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33a4a4607_23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g3b33a4a4607_23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3b33a4a4607_23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download.1105media.com/tdwi/Remote-assets/Events/2017/Boston/MarkMadsen_Beer-and-Diapers.pdf" TargetMode="Externa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countryliving.com/food-drinks/a44550/walmart-strawberry-pop-tarts-before-hurrican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scikit-learn.org/stable/auto_examples/index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seaborn.pydata.org/examples/index.html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cs.stanford.edu/people/karpathy/convnetjs/demo/mnist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poloclub.github.io/cnn-explainer/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Relationship Id="rId4" Type="http://schemas.openxmlformats.org/officeDocument/2006/relationships/hyperlink" Target="https://www.runnersneed.com/expert-advice/gear-guides/gait-analysis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sitammeur/YoloPose" TargetMode="Externa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23.png"/><Relationship Id="rId5" Type="http://schemas.openxmlformats.org/officeDocument/2006/relationships/hyperlink" Target="https://preview.vision.cognitive.azure.com/demo/video-summary-and-frame-locator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s://developmentalsystems.org/Interactive_DeepRL_Demo" TargetMode="Externa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3" Type="http://schemas.openxmlformats.org/officeDocument/2006/relationships/image" Target="../media/image24.png"/><Relationship Id="rId7" Type="http://schemas.openxmlformats.org/officeDocument/2006/relationships/hyperlink" Target="https://deepmind.google/technologies/alphafold/" TargetMode="Externa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25.png"/><Relationship Id="rId5" Type="http://schemas.openxmlformats.org/officeDocument/2006/relationships/hyperlink" Target="https://deepmind.google/discover/blog/alphazero-shedding-new-light-on-chess-shogi-and-go/" TargetMode="External"/><Relationship Id="rId4" Type="http://schemas.openxmlformats.org/officeDocument/2006/relationships/hyperlink" Target="https://deepmind.google/research/breakthroughs/alphago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hyperlink" Target="https://r0bk.github.io/killedbyllm/" TargetMode="Externa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7.xml"/><Relationship Id="rId6" Type="http://schemas.openxmlformats.org/officeDocument/2006/relationships/hyperlink" Target="https://ourworldindata.org/brief-history-of-ai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8.xml"/><Relationship Id="rId6" Type="http://schemas.openxmlformats.org/officeDocument/2006/relationships/hyperlink" Target="https://adage.com/article/marketing-news-strategy/new-barbie-packaging-was-made-adobe-ai-tool/2586391/" TargetMode="External"/><Relationship Id="rId5" Type="http://schemas.openxmlformats.org/officeDocument/2006/relationships/hyperlink" Target="https://www.reuters.com/technology/verizon-says-google-ai-customer-service-agents-has-led-sales-jump-2025-04-09/" TargetMode="Externa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9.xml"/><Relationship Id="rId4" Type="http://schemas.openxmlformats.org/officeDocument/2006/relationships/hyperlink" Target="https://huggingface.co/spaces/HiDream-ai/HiDream-I1-Dev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0.xml"/><Relationship Id="rId4" Type="http://schemas.openxmlformats.org/officeDocument/2006/relationships/hyperlink" Target="https://huggingface.co/spaces/HiDream-ai/HiDream-E1.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1.xml"/><Relationship Id="rId4" Type="http://schemas.openxmlformats.org/officeDocument/2006/relationships/hyperlink" Target="https://huggingface.co/spaces/Qwen/Qwen2.5-Coder-Artifact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2.xml"/><Relationship Id="rId4" Type="http://schemas.openxmlformats.org/officeDocument/2006/relationships/hyperlink" Target="https://huggingface.co/spaces/enzostvs/deepsit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https://www.youtube.com/embed/vNeIQS9GsZ8?feature=oembed" TargetMode="External"/><Relationship Id="rId1" Type="http://schemas.openxmlformats.org/officeDocument/2006/relationships/themeOverride" Target="../theme/themeOverride23.xml"/><Relationship Id="rId5" Type="http://schemas.openxmlformats.org/officeDocument/2006/relationships/hyperlink" Target="https://www.anthropic.com/engineering/building-c-compiler" TargetMode="Externa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4.xml"/><Relationship Id="rId4" Type="http://schemas.openxmlformats.org/officeDocument/2006/relationships/hyperlink" Target="https://lkml.org/lkml/2000/8/25/132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5.xml"/><Relationship Id="rId4" Type="http://schemas.openxmlformats.org/officeDocument/2006/relationships/hyperlink" Target="https://nadh.in/blog/code-is-cheap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7.xml"/><Relationship Id="rId4" Type="http://schemas.openxmlformats.org/officeDocument/2006/relationships/hyperlink" Target="https://sdgs.un.org/goals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unnatbharatabhiyan.gov.in/uba-sanctionedletter" TargetMode="Externa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ndiaai.gov.in/datasets" TargetMode="Externa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1.xml"/><Relationship Id="rId4" Type="http://schemas.openxmlformats.org/officeDocument/2006/relationships/hyperlink" Target="https://www.data.gov.in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yurmadnani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brief-history-of-ai" TargetMode="Externa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5.xml"/><Relationship Id="rId4" Type="http://schemas.openxmlformats.org/officeDocument/2006/relationships/hyperlink" Target="https://r0bk.github.io/killedbyll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71E342-AD40-D3E9-E387-1B76C14BEF56}"/>
              </a:ext>
            </a:extLst>
          </p:cNvPr>
          <p:cNvSpPr/>
          <p:nvPr/>
        </p:nvSpPr>
        <p:spPr>
          <a:xfrm>
            <a:off x="549104" y="1673357"/>
            <a:ext cx="8045792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From Classroom ML to Industry Al</a:t>
            </a:r>
          </a:p>
          <a:p>
            <a:pPr algn="ctr"/>
            <a:r>
              <a:rPr lang="en-US" sz="1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Building Sustainable, Responsible, and Community-Centric Intelligence</a:t>
            </a:r>
            <a:endParaRPr lang="en-US" sz="1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32330-AEAC-F6ED-516C-154FC1D21CB0}"/>
              </a:ext>
            </a:extLst>
          </p:cNvPr>
          <p:cNvSpPr txBox="1"/>
          <p:nvPr/>
        </p:nvSpPr>
        <p:spPr>
          <a:xfrm>
            <a:off x="6919415" y="4353636"/>
            <a:ext cx="1417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Mayur Madnani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5D6CA4-2855-877B-0BCD-E353C902C31D}"/>
              </a:ext>
            </a:extLst>
          </p:cNvPr>
          <p:cNvSpPr txBox="1"/>
          <p:nvPr/>
        </p:nvSpPr>
        <p:spPr>
          <a:xfrm>
            <a:off x="2937681" y="3150685"/>
            <a:ext cx="3391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MIT Arts, Commerce &amp; Science College</a:t>
            </a:r>
          </a:p>
        </p:txBody>
      </p:sp>
    </p:spTree>
    <p:extLst>
      <p:ext uri="{BB962C8B-B14F-4D97-AF65-F5344CB8AC3E}">
        <p14:creationId xmlns:p14="http://schemas.microsoft.com/office/powerpoint/2010/main" val="45424263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2419" y="1385836"/>
            <a:ext cx="3879159" cy="237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7066" y="1293410"/>
            <a:ext cx="4869864" cy="255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090775" y="1339841"/>
            <a:ext cx="2962445" cy="246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8"/>
          <p:cNvSpPr txBox="1"/>
          <p:nvPr/>
        </p:nvSpPr>
        <p:spPr>
          <a:xfrm>
            <a:off x="2203021" y="213581"/>
            <a:ext cx="4737958" cy="54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</a:pPr>
            <a:r>
              <a:rPr lang="en-US" sz="2500" dirty="0">
                <a:solidFill>
                  <a:schemeClr val="dk2"/>
                </a:solidFill>
              </a:rPr>
              <a:t>Evolution- Face Detection</a:t>
            </a: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117" name="Google Shape;117;p38"/>
          <p:cNvSpPr txBox="1"/>
          <p:nvPr/>
        </p:nvSpPr>
        <p:spPr>
          <a:xfrm>
            <a:off x="3532128" y="4075674"/>
            <a:ext cx="20797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Computer 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8"/>
          <p:cNvSpPr txBox="1"/>
          <p:nvPr/>
        </p:nvSpPr>
        <p:spPr>
          <a:xfrm>
            <a:off x="3458709" y="4075673"/>
            <a:ext cx="20797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8"/>
          <p:cNvSpPr txBox="1"/>
          <p:nvPr/>
        </p:nvSpPr>
        <p:spPr>
          <a:xfrm>
            <a:off x="3458709" y="4075673"/>
            <a:ext cx="20797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Generative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326925" y="1445302"/>
            <a:ext cx="4883675" cy="31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050" y="1474200"/>
            <a:ext cx="3628600" cy="294773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</a:rPr>
              <a:t>Skills</a:t>
            </a:r>
            <a:endParaRPr sz="2500" dirty="0">
              <a:solidFill>
                <a:schemeClr val="dk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FD1873-3269-82B0-64D8-E7B4C895C6A6}"/>
              </a:ext>
            </a:extLst>
          </p:cNvPr>
          <p:cNvSpPr txBox="1"/>
          <p:nvPr/>
        </p:nvSpPr>
        <p:spPr>
          <a:xfrm>
            <a:off x="1309255" y="2571750"/>
            <a:ext cx="3366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Why do we see “Data Analysis” as an important skill in all the roles</a:t>
            </a: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0367" y="2454350"/>
            <a:ext cx="2697321" cy="229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2083" y="1138978"/>
            <a:ext cx="1526121" cy="2080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9849" y="1138978"/>
            <a:ext cx="3054557" cy="361486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/>
          <p:nvPr/>
        </p:nvSpPr>
        <p:spPr>
          <a:xfrm>
            <a:off x="3624943" y="2228269"/>
            <a:ext cx="947100" cy="8652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1"/>
          </a:solidFill>
          <a:ln w="9525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>
              <a:lnSpc>
                <a:spcPct val="100000"/>
              </a:lnSpc>
              <a:buSzPts val="2800"/>
            </a:pPr>
            <a:r>
              <a:rPr lang="en" sz="2500" dirty="0">
                <a:solidFill>
                  <a:schemeClr val="dk2"/>
                </a:solidFill>
              </a:rPr>
              <a:t>Understanding Customer Habits</a:t>
            </a:r>
            <a:endParaRPr sz="2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>
              <a:lnSpc>
                <a:spcPct val="100000"/>
              </a:lnSpc>
              <a:buSzPts val="2800"/>
            </a:pPr>
            <a:r>
              <a:rPr lang="en" sz="2500" dirty="0">
                <a:solidFill>
                  <a:schemeClr val="dk2"/>
                </a:solidFill>
              </a:rPr>
              <a:t>Understanding Customer Habits</a:t>
            </a:r>
            <a:endParaRPr sz="2500" dirty="0">
              <a:solidFill>
                <a:schemeClr val="dk2"/>
              </a:solidFill>
            </a:endParaRPr>
          </a:p>
        </p:txBody>
      </p:sp>
      <p:pic>
        <p:nvPicPr>
          <p:cNvPr id="149" name="Google Shape;1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400" y="1170125"/>
            <a:ext cx="5542275" cy="23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6425" y="3587150"/>
            <a:ext cx="4838700" cy="112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2;p15">
            <a:extLst>
              <a:ext uri="{FF2B5EF4-FFF2-40B4-BE49-F238E27FC236}">
                <a16:creationId xmlns:a16="http://schemas.microsoft.com/office/drawing/2014/main" id="{C11BE5AA-C11E-AAA4-E4A8-FCDFAAD99D12}"/>
              </a:ext>
            </a:extLst>
          </p:cNvPr>
          <p:cNvSpPr txBox="1">
            <a:spLocks noGrp="1"/>
          </p:cNvSpPr>
          <p:nvPr/>
        </p:nvSpPr>
        <p:spPr>
          <a:xfrm>
            <a:off x="311700" y="4516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A0801DF4-4B82-22B9-0649-7390FFAAFFFA}"/>
              </a:ext>
            </a:extLst>
          </p:cNvPr>
          <p:cNvSpPr txBox="1">
            <a:spLocks noGrp="1"/>
          </p:cNvSpPr>
          <p:nvPr/>
        </p:nvSpPr>
        <p:spPr>
          <a:xfrm>
            <a:off x="311700" y="115914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FC4DC8-715E-0508-824D-6BCA5ABA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34" y="659637"/>
            <a:ext cx="2861926" cy="3032852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FB07D0BE-0726-1327-C72F-EC5C3A864B9B}"/>
              </a:ext>
            </a:extLst>
          </p:cNvPr>
          <p:cNvSpPr txBox="1"/>
          <p:nvPr/>
        </p:nvSpPr>
        <p:spPr>
          <a:xfrm>
            <a:off x="600387" y="3897048"/>
            <a:ext cx="25177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chemeClr val="tx1"/>
                </a:solidFill>
                <a:hlinkClick r:id="rId4"/>
              </a:rPr>
              <a:t>https://www.countryliving.com/food-drinks/a44550/walmart-strawberry-pop-tarts-before-hurricane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42E841-0B50-1A85-933C-20B16F158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882" y="1699991"/>
            <a:ext cx="4551293" cy="1910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5D677-F053-961C-D113-AFF7984F3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7033" y="659636"/>
            <a:ext cx="4551293" cy="753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3098F3-5C70-3D5B-DF65-79BF6A4C61CC}"/>
              </a:ext>
            </a:extLst>
          </p:cNvPr>
          <p:cNvSpPr txBox="1"/>
          <p:nvPr/>
        </p:nvSpPr>
        <p:spPr>
          <a:xfrm>
            <a:off x="4089225" y="3851170"/>
            <a:ext cx="38666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chemeClr val="tx1"/>
                </a:solidFill>
                <a:hlinkClick r:id="rId7"/>
              </a:rPr>
              <a:t>https://download.1105media.com/tdwi/Remote-assets/Events/2017/Boston/MarkMadsen_Beer-and-Diapers.pdf</a:t>
            </a:r>
            <a:endParaRPr lang="en-IN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85415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A7FEAA-B4D1-659D-D541-8764B2EF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555546"/>
            <a:ext cx="2797751" cy="1865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128F4-723C-D539-4874-01858E3CD0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03175" y="555546"/>
            <a:ext cx="2797750" cy="1865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8D2F9D-0428-63C4-AD3A-88A41F5A65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43075" y="2483060"/>
            <a:ext cx="2797748" cy="1865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EB933C-0CA2-5568-9876-0860A7B41C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03174" y="2483058"/>
            <a:ext cx="2797751" cy="1865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4159CF-165C-7D64-1822-5E2C0066F585}"/>
              </a:ext>
            </a:extLst>
          </p:cNvPr>
          <p:cNvSpPr txBox="1"/>
          <p:nvPr/>
        </p:nvSpPr>
        <p:spPr>
          <a:xfrm>
            <a:off x="2332360" y="4468090"/>
            <a:ext cx="4541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7"/>
              </a:rPr>
              <a:t>https://seaborn.pydata.org/examples/index.html</a:t>
            </a:r>
            <a:endParaRPr lang="en-IN" dirty="0"/>
          </a:p>
          <a:p>
            <a:r>
              <a:rPr lang="en-IN" dirty="0">
                <a:hlinkClick r:id="rId8"/>
              </a:rPr>
              <a:t>https://scikit-learn.org/stable/auto_examples/index.html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174607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0A16EF-DA96-673A-917B-38D20E34C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7F8EA2-4028-3B64-57D1-BE7E18A483F4}"/>
              </a:ext>
            </a:extLst>
          </p:cNvPr>
          <p:cNvSpPr/>
          <p:nvPr/>
        </p:nvSpPr>
        <p:spPr>
          <a:xfrm>
            <a:off x="3517875" y="2110085"/>
            <a:ext cx="21082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3690227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21EA30-C8C1-CE09-8703-103822BFD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A7F6E2-F380-2CBA-85D6-BABF0454F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555546"/>
            <a:ext cx="2797751" cy="1865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D60A6-E778-3911-E613-CA9ECEF8FA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03175" y="555546"/>
            <a:ext cx="2797750" cy="1865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4B129C-B144-F65D-A7EB-D9F0C92402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43075" y="2483060"/>
            <a:ext cx="2797748" cy="1865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2F40EB-149F-8CBE-D7A4-BCD8700456C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03174" y="2483058"/>
            <a:ext cx="2797751" cy="1865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429568-16D8-B8AC-FC1C-1CFC9E51018B}"/>
              </a:ext>
            </a:extLst>
          </p:cNvPr>
          <p:cNvSpPr txBox="1"/>
          <p:nvPr/>
        </p:nvSpPr>
        <p:spPr>
          <a:xfrm>
            <a:off x="1853948" y="4410571"/>
            <a:ext cx="5436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7"/>
              </a:rPr>
              <a:t>https://poloclub.github.io/cnn-explainer/</a:t>
            </a:r>
            <a:endParaRPr lang="en-IN" dirty="0"/>
          </a:p>
          <a:p>
            <a:r>
              <a:rPr lang="en-IN" dirty="0">
                <a:hlinkClick r:id="rId8"/>
              </a:rPr>
              <a:t>https://cs.stanford.edu/people/karpathy/convnetjs/demo/mnist.html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912395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13A550-0EC8-FBAD-2568-6B8589FD64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016" y="942516"/>
            <a:ext cx="5027968" cy="3258468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AAF1F4E9-C8CC-1027-EE7C-7A752F1F369D}"/>
              </a:ext>
            </a:extLst>
          </p:cNvPr>
          <p:cNvSpPr txBox="1"/>
          <p:nvPr/>
        </p:nvSpPr>
        <p:spPr>
          <a:xfrm>
            <a:off x="2117916" y="4421303"/>
            <a:ext cx="4908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hlinkClick r:id="rId4"/>
              </a:rPr>
              <a:t>https://www.runnersneed.com/expert-advice/gear-guides/gait-analysis.html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6" name="Google Shape;148;p28">
            <a:extLst>
              <a:ext uri="{FF2B5EF4-FFF2-40B4-BE49-F238E27FC236}">
                <a16:creationId xmlns:a16="http://schemas.microsoft.com/office/drawing/2014/main" id="{DCE4DDE8-92D5-D4B4-9661-9321B65813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>
              <a:lnSpc>
                <a:spcPct val="100000"/>
              </a:lnSpc>
              <a:buSzPts val="2800"/>
            </a:pPr>
            <a:r>
              <a:rPr lang="en" sz="2500" dirty="0">
                <a:solidFill>
                  <a:schemeClr val="dk2"/>
                </a:solidFill>
              </a:rPr>
              <a:t>GAIT Analysis</a:t>
            </a:r>
            <a:endParaRPr sz="25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93689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0">
            <a:extLst>
              <a:ext uri="{FF2B5EF4-FFF2-40B4-BE49-F238E27FC236}">
                <a16:creationId xmlns:a16="http://schemas.microsoft.com/office/drawing/2014/main" id="{8A616BCE-6ED4-EB41-230D-0E0A188B8E57}"/>
              </a:ext>
            </a:extLst>
          </p:cNvPr>
          <p:cNvSpPr txBox="1"/>
          <p:nvPr/>
        </p:nvSpPr>
        <p:spPr>
          <a:xfrm>
            <a:off x="1148811" y="4104836"/>
            <a:ext cx="3407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hlinkClick r:id="rId3"/>
              </a:rPr>
              <a:t>https://huggingface.co/spaces/sitammeur/YoloPose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A2E075-FF02-F452-3F6D-345C219594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91737" y="692416"/>
            <a:ext cx="2196559" cy="3164712"/>
          </a:xfrm>
          <a:prstGeom prst="rect">
            <a:avLst/>
          </a:prstGeom>
        </p:spPr>
      </p:pic>
      <p:sp>
        <p:nvSpPr>
          <p:cNvPr id="7" name="TextBox 2">
            <a:extLst>
              <a:ext uri="{FF2B5EF4-FFF2-40B4-BE49-F238E27FC236}">
                <a16:creationId xmlns:a16="http://schemas.microsoft.com/office/drawing/2014/main" id="{447E3DDC-2EE7-B022-C346-F3D582CA95B3}"/>
              </a:ext>
            </a:extLst>
          </p:cNvPr>
          <p:cNvSpPr txBox="1"/>
          <p:nvPr/>
        </p:nvSpPr>
        <p:spPr>
          <a:xfrm>
            <a:off x="5286090" y="4020197"/>
            <a:ext cx="3407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hlinkClick r:id="rId5"/>
              </a:rPr>
              <a:t>https://preview.vision.cognitive.azure.com/demo/video-summary-and-frame-locator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2BBF9C-8CBA-96DA-ADF5-C4A28197C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60" y="1091114"/>
            <a:ext cx="4970351" cy="2367315"/>
          </a:xfrm>
          <a:prstGeom prst="rect">
            <a:avLst/>
          </a:prstGeom>
        </p:spPr>
      </p:pic>
      <p:sp>
        <p:nvSpPr>
          <p:cNvPr id="9" name="Google Shape;148;p28">
            <a:extLst>
              <a:ext uri="{FF2B5EF4-FFF2-40B4-BE49-F238E27FC236}">
                <a16:creationId xmlns:a16="http://schemas.microsoft.com/office/drawing/2014/main" id="{275C15C4-4273-A5C6-A662-7F210DE368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</a:rPr>
              <a:t>Pose Detection</a:t>
            </a:r>
            <a:endParaRPr sz="25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4838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9D8D10-FD9C-452C-0AC3-E4AEFD160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EDA536-320A-1A7C-A91C-067EDB7DD23C}"/>
              </a:ext>
            </a:extLst>
          </p:cNvPr>
          <p:cNvSpPr/>
          <p:nvPr/>
        </p:nvSpPr>
        <p:spPr>
          <a:xfrm>
            <a:off x="882533" y="2110085"/>
            <a:ext cx="7378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 REALITY CHECK</a:t>
            </a:r>
          </a:p>
        </p:txBody>
      </p:sp>
    </p:spTree>
    <p:extLst>
      <p:ext uri="{BB962C8B-B14F-4D97-AF65-F5344CB8AC3E}">
        <p14:creationId xmlns:p14="http://schemas.microsoft.com/office/powerpoint/2010/main" val="166573611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8B53A-EEB1-AB08-697D-B1B1452F6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5D809B-40CB-3F70-0FDC-850F83D52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555546"/>
            <a:ext cx="2797751" cy="1865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2D60D-9702-56AD-BD9A-3CD1F3106A2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03175" y="555546"/>
            <a:ext cx="2797750" cy="1865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9372C5-0AC9-39F1-2353-FDDEC30778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43075" y="2483060"/>
            <a:ext cx="2797748" cy="1865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AFC3C8-0D00-20FA-B199-EF2EE0BC70E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03174" y="2483058"/>
            <a:ext cx="2797751" cy="18651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0D83A1-FE1D-1B2C-D4C6-FA406079ED1C}"/>
              </a:ext>
            </a:extLst>
          </p:cNvPr>
          <p:cNvSpPr txBox="1"/>
          <p:nvPr/>
        </p:nvSpPr>
        <p:spPr>
          <a:xfrm>
            <a:off x="2073475" y="4434065"/>
            <a:ext cx="5059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7"/>
              </a:rPr>
              <a:t>https://developmentalsystems.org/Interactive_DeepRL_Demo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47251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2479C4-54D6-D92D-70A4-00ACF81364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7578" y="1312890"/>
            <a:ext cx="2517720" cy="251772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CF085044-86DD-AB69-6861-2A90ED8AE27B}"/>
              </a:ext>
            </a:extLst>
          </p:cNvPr>
          <p:cNvSpPr txBox="1"/>
          <p:nvPr/>
        </p:nvSpPr>
        <p:spPr>
          <a:xfrm>
            <a:off x="267578" y="4088381"/>
            <a:ext cx="2517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chemeClr val="tx1"/>
                </a:solidFill>
                <a:hlinkClick r:id="rId4"/>
              </a:rPr>
              <a:t>https://deepmind.google/research/breakthroughs/alphago/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C8F47662-A017-E78C-5BD0-1D0668323093}"/>
              </a:ext>
            </a:extLst>
          </p:cNvPr>
          <p:cNvSpPr txBox="1"/>
          <p:nvPr/>
        </p:nvSpPr>
        <p:spPr>
          <a:xfrm>
            <a:off x="3029689" y="4082941"/>
            <a:ext cx="25177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chemeClr val="tx1"/>
                </a:solidFill>
                <a:hlinkClick r:id="rId5"/>
              </a:rPr>
              <a:t>https://deepmind.google/discover/blog/alphazero-shedding-new-light-on-chess-shogi-and-go/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87ABB5-5CA9-2A89-EEBA-2E129C19F9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920371" y="1743289"/>
            <a:ext cx="2956051" cy="1662778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390A0AA8-BA8C-A203-3E2C-1477D5595CD7}"/>
              </a:ext>
            </a:extLst>
          </p:cNvPr>
          <p:cNvSpPr txBox="1"/>
          <p:nvPr/>
        </p:nvSpPr>
        <p:spPr>
          <a:xfrm>
            <a:off x="5943815" y="4062291"/>
            <a:ext cx="2517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chemeClr val="tx1"/>
                </a:solidFill>
                <a:hlinkClick r:id="rId7"/>
              </a:rPr>
              <a:t>https://deepmind.google/technologies/alphafold/</a:t>
            </a:r>
            <a:endParaRPr lang="en-IN" sz="11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F293C9-AD57-2D22-076C-F001F3BB69D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000600" y="2033644"/>
            <a:ext cx="3142800" cy="1372423"/>
          </a:xfrm>
          <a:prstGeom prst="rect">
            <a:avLst/>
          </a:prstGeom>
        </p:spPr>
      </p:pic>
      <p:sp>
        <p:nvSpPr>
          <p:cNvPr id="10" name="Google Shape;148;p28">
            <a:extLst>
              <a:ext uri="{FF2B5EF4-FFF2-40B4-BE49-F238E27FC236}">
                <a16:creationId xmlns:a16="http://schemas.microsoft.com/office/drawing/2014/main" id="{96515CEB-199D-E1BF-255F-AAF6A092FE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r>
              <a:rPr lang="en" sz="2500" dirty="0">
                <a:solidFill>
                  <a:schemeClr val="dk2"/>
                </a:solidFill>
              </a:rPr>
              <a:t>Reinforcement Learning</a:t>
            </a:r>
            <a:endParaRPr sz="25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7795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E40D48-8AF2-BB1D-8B74-EEFA723A1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6CABC-E0DD-3A70-AEC3-5B0AB370B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555546"/>
            <a:ext cx="2797751" cy="18651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78A608-D56A-048E-AB83-8902035FCA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03175" y="555546"/>
            <a:ext cx="2797750" cy="18651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443C56-28F1-FDE0-FCA2-9A15BA219D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43075" y="2483060"/>
            <a:ext cx="2797748" cy="1865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F5D2B2-CABF-4037-1958-0CF3E5739FC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603174" y="2483058"/>
            <a:ext cx="2797751" cy="186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135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3402" y="760048"/>
            <a:ext cx="3120363" cy="353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925806"/>
            <a:ext cx="3769289" cy="320344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9"/>
          <p:cNvSpPr txBox="1"/>
          <p:nvPr/>
        </p:nvSpPr>
        <p:spPr>
          <a:xfrm>
            <a:off x="881029" y="4311686"/>
            <a:ext cx="285666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https://ourworldindata.org/brief-history-of-ai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9"/>
          <p:cNvSpPr txBox="1"/>
          <p:nvPr/>
        </p:nvSpPr>
        <p:spPr>
          <a:xfrm>
            <a:off x="5352022" y="4311686"/>
            <a:ext cx="2209244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https://r0bk.github.io/killedbyllm/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76C8C6-DB38-B859-A7A9-24BBE295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5805" y="568986"/>
            <a:ext cx="3129599" cy="1735144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E4DB6479-515F-0FD0-0029-36A8B2A234A8}"/>
              </a:ext>
            </a:extLst>
          </p:cNvPr>
          <p:cNvSpPr txBox="1"/>
          <p:nvPr/>
        </p:nvSpPr>
        <p:spPr>
          <a:xfrm>
            <a:off x="1031744" y="2438880"/>
            <a:ext cx="2517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chemeClr val="tx1"/>
                </a:solidFill>
              </a:rPr>
              <a:t>https://www.nature.com/articles/s41746-024-01345-9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54B3BA-6BDD-2979-98E7-8E2EE973DA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3850" y="3330438"/>
            <a:ext cx="3784072" cy="753717"/>
          </a:xfrm>
          <a:prstGeom prst="rect">
            <a:avLst/>
          </a:prstGeom>
        </p:spPr>
      </p:pic>
      <p:sp>
        <p:nvSpPr>
          <p:cNvPr id="5" name="TextBox 10">
            <a:extLst>
              <a:ext uri="{FF2B5EF4-FFF2-40B4-BE49-F238E27FC236}">
                <a16:creationId xmlns:a16="http://schemas.microsoft.com/office/drawing/2014/main" id="{D9663B8A-8103-4E59-2857-D757CDC6A14D}"/>
              </a:ext>
            </a:extLst>
          </p:cNvPr>
          <p:cNvSpPr txBox="1"/>
          <p:nvPr/>
        </p:nvSpPr>
        <p:spPr>
          <a:xfrm>
            <a:off x="543850" y="4143626"/>
            <a:ext cx="39134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chemeClr val="tx1"/>
                </a:solidFill>
                <a:hlinkClick r:id="rId5"/>
              </a:rPr>
              <a:t>https://www.reuters.com/technology/verizon-says-google-ai-customer-service-agents-has-led-sales-jump-2025-04-09/</a:t>
            </a:r>
            <a:endParaRPr lang="en-IN" sz="1100" dirty="0">
              <a:solidFill>
                <a:schemeClr val="tx1"/>
              </a:solidFill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AF785BC5-DD0D-1393-438C-227E400C59A4}"/>
              </a:ext>
            </a:extLst>
          </p:cNvPr>
          <p:cNvSpPr txBox="1"/>
          <p:nvPr/>
        </p:nvSpPr>
        <p:spPr>
          <a:xfrm>
            <a:off x="4768992" y="3982701"/>
            <a:ext cx="363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100" dirty="0">
                <a:solidFill>
                  <a:schemeClr val="tx1"/>
                </a:solidFill>
                <a:hlinkClick r:id="rId6"/>
              </a:rPr>
              <a:t>https://adage.com/article/marketing-news-strategy/new-barbie-packaging-was-made-adobe-ai-tool/2586391/</a:t>
            </a:r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69416-D2A5-138D-DB06-F601D234AD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571" t="11807" r="26537"/>
          <a:stretch/>
        </p:blipFill>
        <p:spPr>
          <a:xfrm>
            <a:off x="4589839" y="977834"/>
            <a:ext cx="4010311" cy="28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114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86ADD-7868-618E-AE21-CA872FC03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56" y="434970"/>
            <a:ext cx="5772687" cy="4050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FB33F-E3B4-A68C-95F7-59398C1D34EB}"/>
              </a:ext>
            </a:extLst>
          </p:cNvPr>
          <p:cNvSpPr txBox="1"/>
          <p:nvPr/>
        </p:nvSpPr>
        <p:spPr>
          <a:xfrm>
            <a:off x="2146495" y="4554641"/>
            <a:ext cx="4851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4"/>
              </a:rPr>
              <a:t>https://huggingface.co/spaces/HiDream-ai/HiDream-I1-Dev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674116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AEEF2B-02CF-0660-1EC8-7AF44807A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DA03C-5E7E-8E25-5CB8-8A29814D48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58431" y="434970"/>
            <a:ext cx="5027137" cy="40506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8EE66-9DEB-8256-DC2F-C45A843FC10C}"/>
              </a:ext>
            </a:extLst>
          </p:cNvPr>
          <p:cNvSpPr txBox="1"/>
          <p:nvPr/>
        </p:nvSpPr>
        <p:spPr>
          <a:xfrm>
            <a:off x="2146495" y="4554641"/>
            <a:ext cx="4692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4"/>
              </a:rPr>
              <a:t>https://huggingface.co/spaces/HiDream-ai/HiDream-E1.1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369464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065FE0-09B7-73B0-03E8-1839AE6B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639" y="557561"/>
            <a:ext cx="6972722" cy="40283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F1AFA6-C506-9ACE-C9B7-89AE5F1FE5FF}"/>
              </a:ext>
            </a:extLst>
          </p:cNvPr>
          <p:cNvSpPr txBox="1"/>
          <p:nvPr/>
        </p:nvSpPr>
        <p:spPr>
          <a:xfrm>
            <a:off x="2263697" y="4585939"/>
            <a:ext cx="5089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4"/>
              </a:rPr>
              <a:t>https://huggingface.co/spaces/Qwen/Qwen2.5-Coder-Artifacts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653267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63873-8F05-EE98-74E5-AB44D90F70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26573" y="570428"/>
            <a:ext cx="6490854" cy="3580796"/>
          </a:xfrm>
          <a:prstGeom prst="rect">
            <a:avLst/>
          </a:prstGeom>
        </p:spPr>
      </p:pic>
      <p:sp>
        <p:nvSpPr>
          <p:cNvPr id="3" name="TextBox 5">
            <a:extLst>
              <a:ext uri="{FF2B5EF4-FFF2-40B4-BE49-F238E27FC236}">
                <a16:creationId xmlns:a16="http://schemas.microsoft.com/office/drawing/2014/main" id="{5253D85C-20E8-D317-88A4-A8BF65567D14}"/>
              </a:ext>
            </a:extLst>
          </p:cNvPr>
          <p:cNvSpPr txBox="1"/>
          <p:nvPr/>
        </p:nvSpPr>
        <p:spPr>
          <a:xfrm>
            <a:off x="2685878" y="4313394"/>
            <a:ext cx="3198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1100" dirty="0">
                <a:solidFill>
                  <a:schemeClr val="tx1"/>
                </a:solidFill>
                <a:hlinkClick r:id="rId4"/>
              </a:rPr>
              <a:t>https://huggingface.co/spaces/enzostvs/deepsite</a:t>
            </a:r>
            <a:endParaRPr lang="en-IN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8991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Online Media 24" title="Asynchronous software development with a team of Claudes">
            <a:hlinkClick r:id="" action="ppaction://media"/>
            <a:extLst>
              <a:ext uri="{FF2B5EF4-FFF2-40B4-BE49-F238E27FC236}">
                <a16:creationId xmlns:a16="http://schemas.microsoft.com/office/drawing/2014/main" id="{037EE9D5-A762-0B04-0823-D71CBEAE09D9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1093637" y="380444"/>
            <a:ext cx="7154970" cy="404221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EC5A71F-918E-E28B-F9B3-49C45880A70D}"/>
              </a:ext>
            </a:extLst>
          </p:cNvPr>
          <p:cNvSpPr txBox="1"/>
          <p:nvPr/>
        </p:nvSpPr>
        <p:spPr>
          <a:xfrm>
            <a:off x="2157019" y="4508121"/>
            <a:ext cx="48299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5"/>
              </a:rPr>
              <a:t>https://www.anthropic.com/engineering/building-c-compiler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102004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change background color to #eeeee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600" y="1176049"/>
            <a:ext cx="4359549" cy="35591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dk2"/>
                </a:solidFill>
              </a:rPr>
              <a:t>The 80/20 Reality</a:t>
            </a:r>
            <a:endParaRPr sz="2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EA5CE9-AF06-86CA-445F-1AC17949B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25" y="635023"/>
            <a:ext cx="7330550" cy="3398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A1F744-D4C7-C4CC-ECE8-2CFDA229E531}"/>
              </a:ext>
            </a:extLst>
          </p:cNvPr>
          <p:cNvSpPr txBox="1"/>
          <p:nvPr/>
        </p:nvSpPr>
        <p:spPr>
          <a:xfrm>
            <a:off x="2849991" y="4251626"/>
            <a:ext cx="2909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4"/>
              </a:rPr>
              <a:t>https://lkml.org/lkml/2000/8/25/132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507479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3D2CA5-0757-63CA-A51C-A4ADD675D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3D52D8-AF81-4CD2-8351-48C3C286FB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06725" y="1441191"/>
            <a:ext cx="7330550" cy="17859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F0E37E-EDC2-7A31-27FA-5CCBF92B3966}"/>
              </a:ext>
            </a:extLst>
          </p:cNvPr>
          <p:cNvSpPr txBox="1"/>
          <p:nvPr/>
        </p:nvSpPr>
        <p:spPr>
          <a:xfrm>
            <a:off x="2849991" y="4251626"/>
            <a:ext cx="2919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4"/>
              </a:rPr>
              <a:t>https://nadh.in/blog/code-is-cheap/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49421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16EDFB-06EC-9E94-4D02-08B0FBF22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E1D7DB-E6AA-44B3-0C30-5D7D19F89AB7}"/>
              </a:ext>
            </a:extLst>
          </p:cNvPr>
          <p:cNvSpPr/>
          <p:nvPr/>
        </p:nvSpPr>
        <p:spPr>
          <a:xfrm>
            <a:off x="959486" y="2110085"/>
            <a:ext cx="72250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Green AI, SDGs, UBA</a:t>
            </a:r>
          </a:p>
        </p:txBody>
      </p:sp>
    </p:spTree>
    <p:extLst>
      <p:ext uri="{BB962C8B-B14F-4D97-AF65-F5344CB8AC3E}">
        <p14:creationId xmlns:p14="http://schemas.microsoft.com/office/powerpoint/2010/main" val="172640982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0779B3-6530-36DB-ADE2-DEBE28B6E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168" y="233606"/>
            <a:ext cx="4773663" cy="43492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ACEB62-B8DF-ADEF-8CCA-A737AA6C54E0}"/>
              </a:ext>
            </a:extLst>
          </p:cNvPr>
          <p:cNvSpPr txBox="1"/>
          <p:nvPr/>
        </p:nvSpPr>
        <p:spPr>
          <a:xfrm>
            <a:off x="3505040" y="4602117"/>
            <a:ext cx="2133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4"/>
              </a:rPr>
              <a:t>https://sdgs.un.org/goals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4823776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160F5-EAB8-BF56-A25A-D70E6F62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881"/>
            <a:ext cx="7886700" cy="585965"/>
          </a:xfrm>
        </p:spPr>
        <p:txBody>
          <a:bodyPr/>
          <a:lstStyle/>
          <a:p>
            <a:r>
              <a:rPr lang="en-US" sz="2500" dirty="0">
                <a:solidFill>
                  <a:schemeClr val="dk2"/>
                </a:solidFill>
              </a:rPr>
              <a:t>Green AI and the SDGs</a:t>
            </a:r>
            <a:endParaRPr lang="en-IN" sz="2500" dirty="0">
              <a:solidFill>
                <a:schemeClr val="dk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5F3E8-A92F-376F-043C-E63346890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dirty="0"/>
              <a:t>The Green AI Solution: </a:t>
            </a:r>
          </a:p>
          <a:p>
            <a:pPr marL="139700" indent="0">
              <a:lnSpc>
                <a:spcPct val="100000"/>
              </a:lnSpc>
              <a:buNone/>
            </a:pPr>
            <a:r>
              <a:rPr lang="en-IN" dirty="0"/>
              <a:t>	Optimizing algorithms for energy efficiency. For example, using mixed-integer linear programming combined with AI in waste management has shown a 25% reduction in energy consumption during workflows.</a:t>
            </a:r>
          </a:p>
          <a:p>
            <a:pPr>
              <a:lnSpc>
                <a:spcPct val="100000"/>
              </a:lnSpc>
            </a:pPr>
            <a:r>
              <a:rPr lang="en-IN" dirty="0"/>
              <a:t>SDG Alignment: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SDG 9 &amp; 11: AI for smart infrastructure, urban mobility, and e-waste management.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SDG 13: Geospatial deep learning and </a:t>
            </a:r>
            <a:r>
              <a:rPr lang="en-IN" dirty="0" err="1"/>
              <a:t>TinyML</a:t>
            </a:r>
            <a:r>
              <a:rPr lang="en-IN" dirty="0"/>
              <a:t> for precision agriculture and climate </a:t>
            </a:r>
            <a:r>
              <a:rPr lang="en-IN" dirty="0" err="1"/>
              <a:t>modeling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138260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1CFBD4-2003-F289-91D7-10C6BD4C3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8C30-FA8E-41EC-1D95-B45243D4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881"/>
            <a:ext cx="7886700" cy="613260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chemeClr val="dk2"/>
                </a:solidFill>
              </a:rPr>
              <a:t>Unnat Bharat Abhiyan (UBA) &amp; Applied AI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EB1B2-198C-2925-1B78-796331F45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295659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What is UBA? </a:t>
            </a:r>
          </a:p>
          <a:p>
            <a:pPr marL="139700" indent="0">
              <a:lnSpc>
                <a:spcPct val="120000"/>
              </a:lnSpc>
              <a:buNone/>
            </a:pPr>
            <a:r>
              <a:rPr lang="en-US" dirty="0"/>
              <a:t>A flagship national program connecting higher education institutions with rural development.</a:t>
            </a:r>
          </a:p>
          <a:p>
            <a:pPr>
              <a:lnSpc>
                <a:spcPct val="120000"/>
              </a:lnSpc>
            </a:pPr>
            <a:r>
              <a:rPr lang="en-US" dirty="0"/>
              <a:t>The Opportunity: </a:t>
            </a:r>
          </a:p>
          <a:p>
            <a:pPr marL="139700" indent="0">
              <a:lnSpc>
                <a:spcPct val="120000"/>
              </a:lnSpc>
              <a:buNone/>
            </a:pPr>
            <a:r>
              <a:rPr lang="en-US" dirty="0"/>
              <a:t>The daily challenges faced by rural communities are fundamentally complex data problems.</a:t>
            </a:r>
          </a:p>
          <a:p>
            <a:pPr>
              <a:lnSpc>
                <a:spcPct val="120000"/>
              </a:lnSpc>
            </a:pPr>
            <a:r>
              <a:rPr lang="en-US" dirty="0"/>
              <a:t>The Blueprint: </a:t>
            </a:r>
          </a:p>
          <a:p>
            <a:pPr marL="139700" indent="0">
              <a:lnSpc>
                <a:spcPct val="120000"/>
              </a:lnSpc>
              <a:buNone/>
            </a:pPr>
            <a:r>
              <a:rPr lang="en-US" dirty="0"/>
              <a:t>The exact same neural network architectures used by tech giants can be adapted to solve village-level problems. You don't need to be in a massive corporate lab to do real AI.</a:t>
            </a:r>
          </a:p>
          <a:p>
            <a:pPr marL="139700" indent="0">
              <a:buNone/>
            </a:pPr>
            <a:endParaRPr lang="en-IN" dirty="0"/>
          </a:p>
          <a:p>
            <a:pPr marL="139700" indent="0">
              <a:buNone/>
            </a:pPr>
            <a:r>
              <a:rPr lang="en-US" sz="1400" dirty="0">
                <a:hlinkClick r:id="rId3"/>
              </a:rPr>
              <a:t>https://unnatbharatabhiyan.gov.in/participating-institutes</a:t>
            </a:r>
          </a:p>
          <a:p>
            <a:pPr marL="139700" indent="0">
              <a:buNone/>
            </a:pPr>
            <a:r>
              <a:rPr lang="en-US" sz="1400" dirty="0">
                <a:hlinkClick r:id="rId3"/>
              </a:rPr>
              <a:t>https://unnatbharatabhiyan.gov.in/uba-sanctionedletter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2999227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101807-EB14-603C-F56D-F1A80192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B68AA-66B5-EC1E-BFF0-444671BCD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881"/>
            <a:ext cx="7886700" cy="558669"/>
          </a:xfrm>
        </p:spPr>
        <p:txBody>
          <a:bodyPr/>
          <a:lstStyle/>
          <a:p>
            <a:r>
              <a:rPr lang="en-US" sz="2500" dirty="0">
                <a:solidFill>
                  <a:schemeClr val="dk2"/>
                </a:solidFill>
              </a:rPr>
              <a:t>UBA Case Studies in Action</a:t>
            </a:r>
            <a:endParaRPr lang="en-IN" sz="2500" dirty="0">
              <a:solidFill>
                <a:schemeClr val="dk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6DFC5-54A0-F581-412D-F26B51A90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Rural Healthcare: </a:t>
            </a:r>
          </a:p>
          <a:p>
            <a:pPr marL="139700" indent="0">
              <a:buNone/>
            </a:pPr>
            <a:r>
              <a:rPr lang="en-IN" dirty="0"/>
              <a:t>Utilizing Convolutional Neural Networks (CNNs) for the automated detection of cataracts and glaucoma in rural populations.</a:t>
            </a:r>
          </a:p>
          <a:p>
            <a:r>
              <a:rPr lang="en-IN" dirty="0"/>
              <a:t>Agriculture &amp; Environment: </a:t>
            </a:r>
          </a:p>
          <a:p>
            <a:pPr marL="139700" indent="0">
              <a:buNone/>
            </a:pPr>
            <a:r>
              <a:rPr lang="en-IN" dirty="0"/>
              <a:t>Deploying IoT sensor networks (like the "</a:t>
            </a:r>
            <a:r>
              <a:rPr lang="en-IN" dirty="0" err="1"/>
              <a:t>CropRakshak</a:t>
            </a:r>
            <a:r>
              <a:rPr lang="en-IN" dirty="0"/>
              <a:t>" project) using </a:t>
            </a:r>
            <a:r>
              <a:rPr lang="en-IN" dirty="0" err="1"/>
              <a:t>NodeMCU</a:t>
            </a:r>
            <a:r>
              <a:rPr lang="en-IN" dirty="0"/>
              <a:t> hardware for live environmental data feeds.</a:t>
            </a:r>
          </a:p>
          <a:p>
            <a:r>
              <a:rPr lang="en-IN" dirty="0"/>
              <a:t>Primary Education: </a:t>
            </a:r>
          </a:p>
          <a:p>
            <a:pPr marL="139700" indent="0">
              <a:buNone/>
            </a:pPr>
            <a:r>
              <a:rPr lang="en-IN" dirty="0"/>
              <a:t>Implementing advanced spatial computing, Virtual Reality, and Augmented Reality to enhance learning outcomes for children in resource-constrained schools.</a:t>
            </a:r>
          </a:p>
        </p:txBody>
      </p:sp>
    </p:spTree>
    <p:extLst>
      <p:ext uri="{BB962C8B-B14F-4D97-AF65-F5344CB8AC3E}">
        <p14:creationId xmlns:p14="http://schemas.microsoft.com/office/powerpoint/2010/main" val="303110663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725A7-F008-C0CA-2995-4D900404B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0881"/>
            <a:ext cx="7886700" cy="422192"/>
          </a:xfrm>
        </p:spPr>
        <p:txBody>
          <a:bodyPr>
            <a:normAutofit/>
          </a:bodyPr>
          <a:lstStyle/>
          <a:p>
            <a:r>
              <a:rPr lang="en-IN" sz="2500" dirty="0">
                <a:solidFill>
                  <a:schemeClr val="dk2"/>
                </a:solidFill>
              </a:rPr>
              <a:t>Leveraging Indian Open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9A818-F2FB-B7BE-01ED-FF3105465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lnSpc>
                <a:spcPct val="100000"/>
              </a:lnSpc>
              <a:buNone/>
            </a:pPr>
            <a:r>
              <a:rPr lang="en-IN" dirty="0"/>
              <a:t>Key Resources (</a:t>
            </a:r>
            <a:r>
              <a:rPr lang="en-IN" dirty="0" err="1"/>
              <a:t>IndiaAI</a:t>
            </a:r>
            <a:r>
              <a:rPr lang="en-IN" dirty="0"/>
              <a:t> &amp; Data.gov.in):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Healthcare: The Oral Cancer Imaging and Clinical Dataset for training CNNs on early cancer detection.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Geospatial: 2011 Population Census district and state polygon geometries for spatial AI mapping.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Governance: Datasets tracking rural habitation and drinking water availability to cluster villages by socioeconomic vulnerability.</a:t>
            </a:r>
          </a:p>
          <a:p>
            <a:pPr marL="139700" indent="0">
              <a:buNone/>
            </a:pPr>
            <a:endParaRPr lang="en-IN" dirty="0"/>
          </a:p>
          <a:p>
            <a:pPr marL="139700" indent="0">
              <a:buNone/>
            </a:pPr>
            <a:r>
              <a:rPr lang="en-IN" sz="1400" dirty="0">
                <a:hlinkClick r:id="rId3"/>
              </a:rPr>
              <a:t>https://indiaai.gov.in/datasets</a:t>
            </a:r>
            <a:endParaRPr lang="en-IN" sz="1400" dirty="0"/>
          </a:p>
          <a:p>
            <a:pPr marL="139700" indent="0">
              <a:buNone/>
            </a:pPr>
            <a:r>
              <a:rPr lang="en-IN" sz="1400" dirty="0">
                <a:hlinkClick r:id="rId4"/>
              </a:rPr>
              <a:t>https://www.data.gov.in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194372643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>
            <a:spLocks noGrp="1"/>
          </p:cNvSpPr>
          <p:nvPr>
            <p:ph type="title"/>
          </p:nvPr>
        </p:nvSpPr>
        <p:spPr>
          <a:xfrm>
            <a:off x="3175650" y="2234550"/>
            <a:ext cx="2792700" cy="67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Thank You!</a:t>
            </a:r>
            <a:endParaRPr sz="3600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6AEB14-EC8E-3156-CB53-C068924126D0}"/>
              </a:ext>
            </a:extLst>
          </p:cNvPr>
          <p:cNvSpPr txBox="1"/>
          <p:nvPr/>
        </p:nvSpPr>
        <p:spPr>
          <a:xfrm>
            <a:off x="6243035" y="4114800"/>
            <a:ext cx="2601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/>
              <a:t>Mayur Madnani</a:t>
            </a:r>
          </a:p>
          <a:p>
            <a:r>
              <a:rPr lang="en-IN" dirty="0">
                <a:hlinkClick r:id="rId3"/>
              </a:rPr>
              <a:t>linkedin.com/in/mayurmadnani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 descr="upsample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00" y="417845"/>
            <a:ext cx="8201000" cy="41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" name="Google Shape;77;p17"/>
          <p:cNvGraphicFramePr/>
          <p:nvPr>
            <p:extLst>
              <p:ext uri="{D42A27DB-BD31-4B8C-83A1-F6EECF244321}">
                <p14:modId xmlns:p14="http://schemas.microsoft.com/office/powerpoint/2010/main" val="4169109431"/>
              </p:ext>
            </p:extLst>
          </p:nvPr>
        </p:nvGraphicFramePr>
        <p:xfrm>
          <a:off x="808800" y="406875"/>
          <a:ext cx="7239000" cy="4652214"/>
        </p:xfrm>
        <a:graphic>
          <a:graphicData uri="http://schemas.openxmlformats.org/drawingml/2006/table">
            <a:tbl>
              <a:tblPr>
                <a:noFill/>
                <a:tableStyleId>{FF8CB20B-70C3-4B3C-88F2-60A80F792330}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dk2"/>
                          </a:solidFill>
                        </a:rPr>
                        <a:t>Criteria</a:t>
                      </a:r>
                      <a:endParaRPr b="1"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</a:rPr>
                        <a:t>Academic Context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 b="1">
                          <a:solidFill>
                            <a:schemeClr val="dk2"/>
                          </a:solidFill>
                        </a:rPr>
                        <a:t>Industrial Context</a:t>
                      </a:r>
                      <a:endParaRPr b="1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</a:rPr>
                        <a:t>Success Metric</a:t>
                      </a:r>
                      <a:endParaRPr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Accuracy, F1-Score, Log-Loss.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ROI, Customer Churn Reduction, Latency (ms), Uptime.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Scalability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Works on a laptop/Colab (small batch).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Scales to millions of requests/day; handles concurrency.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Latency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Irrelevant; batch processing is acceptable.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Critical; real-time inference often required (&lt;100ms).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Maintenance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None; code is archived after publication.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Continuous; CI/CD pipelines, drift detection, on-call rotation.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Code Quality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"Spaghetti code" acceptable if results are correct.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2400"/>
                        </a:spcAft>
                        <a:buNone/>
                      </a:pPr>
                      <a:r>
                        <a:rPr lang="en" dirty="0">
                          <a:solidFill>
                            <a:schemeClr val="dk2"/>
                          </a:solidFill>
                        </a:rPr>
                        <a:t>Modular, tested, documented, compliant with linting standards.</a:t>
                      </a:r>
                      <a:endParaRPr dirty="0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5">
          <a:extLst>
            <a:ext uri="{FF2B5EF4-FFF2-40B4-BE49-F238E27FC236}">
              <a16:creationId xmlns:a16="http://schemas.microsoft.com/office/drawing/2014/main" id="{861868D4-2768-2616-3341-CABAC2A4A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>
            <a:extLst>
              <a:ext uri="{FF2B5EF4-FFF2-40B4-BE49-F238E27FC236}">
                <a16:creationId xmlns:a16="http://schemas.microsoft.com/office/drawing/2014/main" id="{C0260CB7-A11A-90D4-40B1-BC0B4F81D9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/>
          <a:stretch/>
        </p:blipFill>
        <p:spPr>
          <a:xfrm>
            <a:off x="1511763" y="1017725"/>
            <a:ext cx="6120473" cy="363090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>
            <a:extLst>
              <a:ext uri="{FF2B5EF4-FFF2-40B4-BE49-F238E27FC236}">
                <a16:creationId xmlns:a16="http://schemas.microsoft.com/office/drawing/2014/main" id="{E8BCC598-7019-9461-A7D2-4BE2E5C0A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SzPct val="39285"/>
            </a:pPr>
            <a:r>
              <a:rPr lang="en" sz="2500" dirty="0">
                <a:solidFill>
                  <a:schemeClr val="dk2"/>
                </a:solidFill>
              </a:rPr>
              <a:t>The Lifecycle</a:t>
            </a:r>
            <a:endParaRPr sz="25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65090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/>
        </p:nvSpPr>
        <p:spPr>
          <a:xfrm>
            <a:off x="396750" y="1371150"/>
            <a:ext cx="82536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</a:rPr>
              <a:t>1] The Foundational Triad: Scientist, Engineer, Analyst</a:t>
            </a:r>
            <a:endParaRPr sz="16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1.1 The Data Scientist: The Scientific Problem Solver</a:t>
            </a:r>
            <a:endParaRPr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1.2 The Data Engineer: The Infrastructure Architect</a:t>
            </a:r>
            <a:endParaRPr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1.3 The Data Analyst: The Business Intelligence Strategist</a:t>
            </a:r>
            <a:endParaRPr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</a:rPr>
              <a:t>2] The Emerging AI Specialists</a:t>
            </a:r>
            <a:endParaRPr sz="1600" b="1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2.1 Machine Learning Engineer (MLE): The Productionizer</a:t>
            </a:r>
            <a:endParaRPr sz="16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2.2 Generative AI Engineer: The </a:t>
            </a:r>
            <a:r>
              <a:rPr lang="en-IN" sz="1600" dirty="0">
                <a:solidFill>
                  <a:schemeClr val="dk2"/>
                </a:solidFill>
              </a:rPr>
              <a:t>Creator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</a:rPr>
              <a:t>2.3 Agentic AI Engineer: </a:t>
            </a:r>
            <a:r>
              <a:rPr lang="en-IN" sz="1600" dirty="0">
                <a:solidFill>
                  <a:schemeClr val="dk2"/>
                </a:solidFill>
              </a:rPr>
              <a:t>The Orchestrator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sz="2500" dirty="0">
                <a:solidFill>
                  <a:schemeClr val="dk2"/>
                </a:solidFill>
              </a:rPr>
              <a:t>Career Options</a:t>
            </a:r>
            <a:endParaRPr sz="25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EE5371-2CB3-0561-BCE0-8B6992712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4A1C40-20A7-58D3-857F-CDDFD0B3824B}"/>
              </a:ext>
            </a:extLst>
          </p:cNvPr>
          <p:cNvSpPr/>
          <p:nvPr/>
        </p:nvSpPr>
        <p:spPr>
          <a:xfrm>
            <a:off x="1517327" y="2110085"/>
            <a:ext cx="61093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The AI Landscape</a:t>
            </a:r>
          </a:p>
        </p:txBody>
      </p:sp>
    </p:spTree>
    <p:extLst>
      <p:ext uri="{BB962C8B-B14F-4D97-AF65-F5344CB8AC3E}">
        <p14:creationId xmlns:p14="http://schemas.microsoft.com/office/powerpoint/2010/main" val="326780877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25;p191">
            <a:extLst>
              <a:ext uri="{FF2B5EF4-FFF2-40B4-BE49-F238E27FC236}">
                <a16:creationId xmlns:a16="http://schemas.microsoft.com/office/drawing/2014/main" id="{98411421-8F74-565D-5C54-B1255A38FB86}"/>
              </a:ext>
            </a:extLst>
          </p:cNvPr>
          <p:cNvCxnSpPr/>
          <p:nvPr/>
        </p:nvCxnSpPr>
        <p:spPr>
          <a:xfrm>
            <a:off x="322975" y="1515365"/>
            <a:ext cx="84954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Google Shape;1427;p191">
            <a:extLst>
              <a:ext uri="{FF2B5EF4-FFF2-40B4-BE49-F238E27FC236}">
                <a16:creationId xmlns:a16="http://schemas.microsoft.com/office/drawing/2014/main" id="{E714F9A3-C5D6-0E69-6AAB-6A398DA04517}"/>
              </a:ext>
            </a:extLst>
          </p:cNvPr>
          <p:cNvSpPr txBox="1">
            <a:spLocks/>
          </p:cNvSpPr>
          <p:nvPr/>
        </p:nvSpPr>
        <p:spPr>
          <a:xfrm>
            <a:off x="2040700" y="2093813"/>
            <a:ext cx="2026559" cy="2030156"/>
          </a:xfrm>
          <a:prstGeom prst="rect">
            <a:avLst/>
          </a:prstGeom>
        </p:spPr>
        <p:txBody>
          <a:bodyPr spcFirstLastPara="1" vert="horz" wrap="square" lIns="91425" tIns="91425" rIns="91425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1800" b="1" dirty="0">
                <a:solidFill>
                  <a:schemeClr val="accent1"/>
                </a:solidFill>
              </a:rPr>
              <a:t>Machine Learning</a:t>
            </a:r>
            <a:endParaRPr lang="en-US" sz="1800" dirty="0">
              <a:solidFill>
                <a:schemeClr val="accent1"/>
              </a:solidFill>
            </a:endParaRP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Learns patterns from data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Statistical modeling and optimization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Prediction and classification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Improves performance with experience</a:t>
            </a:r>
          </a:p>
        </p:txBody>
      </p:sp>
      <p:sp>
        <p:nvSpPr>
          <p:cNvPr id="5" name="Google Shape;1428;p191">
            <a:extLst>
              <a:ext uri="{FF2B5EF4-FFF2-40B4-BE49-F238E27FC236}">
                <a16:creationId xmlns:a16="http://schemas.microsoft.com/office/drawing/2014/main" id="{BBE6C1F9-59F9-E6B0-D0A5-8ABCFDCF18DA}"/>
              </a:ext>
            </a:extLst>
          </p:cNvPr>
          <p:cNvSpPr txBox="1">
            <a:spLocks/>
          </p:cNvSpPr>
          <p:nvPr/>
        </p:nvSpPr>
        <p:spPr>
          <a:xfrm>
            <a:off x="6514300" y="2843769"/>
            <a:ext cx="1622700" cy="1658516"/>
          </a:xfrm>
          <a:prstGeom prst="rect">
            <a:avLst/>
          </a:prstGeom>
        </p:spPr>
        <p:txBody>
          <a:bodyPr spcFirstLastPara="1" vert="horz" wrap="square" lIns="91425" tIns="91425" rIns="91425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1500" b="1" dirty="0">
                <a:solidFill>
                  <a:schemeClr val="accent5">
                    <a:lumMod val="50000"/>
                  </a:schemeClr>
                </a:solidFill>
              </a:rPr>
              <a:t>Agentic AI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Autonomous 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Interacts with tools and environments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Continuously learns and adapts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Perceive - Reason - Act - Learn</a:t>
            </a:r>
            <a:endParaRPr lang="en-US" sz="1350" dirty="0">
              <a:latin typeface="+mn-lt"/>
            </a:endParaRPr>
          </a:p>
        </p:txBody>
      </p:sp>
      <p:sp>
        <p:nvSpPr>
          <p:cNvPr id="6" name="Google Shape;1429;p191">
            <a:extLst>
              <a:ext uri="{FF2B5EF4-FFF2-40B4-BE49-F238E27FC236}">
                <a16:creationId xmlns:a16="http://schemas.microsoft.com/office/drawing/2014/main" id="{FA85052D-A09B-3A4C-DF57-B96B8A684E07}"/>
              </a:ext>
            </a:extLst>
          </p:cNvPr>
          <p:cNvSpPr txBox="1">
            <a:spLocks/>
          </p:cNvSpPr>
          <p:nvPr/>
        </p:nvSpPr>
        <p:spPr>
          <a:xfrm>
            <a:off x="304800" y="1795996"/>
            <a:ext cx="1481999" cy="2295613"/>
          </a:xfrm>
          <a:prstGeom prst="rect">
            <a:avLst/>
          </a:prstGeom>
        </p:spPr>
        <p:txBody>
          <a:bodyPr spcFirstLastPara="1" vert="horz" wrap="square" lIns="91425" tIns="91425" rIns="91425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1500" b="1" dirty="0">
                <a:solidFill>
                  <a:schemeClr val="accent3">
                    <a:lumMod val="50000"/>
                  </a:schemeClr>
                </a:solidFill>
              </a:rPr>
              <a:t>Rules-Based AI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Deterministic logic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Hand-crafted, predefined rules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Task-specific automation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latin typeface="+mn-lt"/>
              </a:rPr>
              <a:t>Minimal adaptability and learning</a:t>
            </a:r>
          </a:p>
        </p:txBody>
      </p:sp>
      <p:sp>
        <p:nvSpPr>
          <p:cNvPr id="7" name="Google Shape;1430;p191">
            <a:extLst>
              <a:ext uri="{FF2B5EF4-FFF2-40B4-BE49-F238E27FC236}">
                <a16:creationId xmlns:a16="http://schemas.microsoft.com/office/drawing/2014/main" id="{4DA6566E-074D-9999-839B-9317DE772B77}"/>
              </a:ext>
            </a:extLst>
          </p:cNvPr>
          <p:cNvSpPr txBox="1">
            <a:spLocks/>
          </p:cNvSpPr>
          <p:nvPr/>
        </p:nvSpPr>
        <p:spPr>
          <a:xfrm>
            <a:off x="228600" y="978973"/>
            <a:ext cx="806814" cy="383167"/>
          </a:xfrm>
          <a:prstGeom prst="rect">
            <a:avLst/>
          </a:prstGeom>
        </p:spPr>
        <p:txBody>
          <a:bodyPr spcFirstLastPara="1" vert="horz" wrap="square" lIns="91425" tIns="91425" rIns="91425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100" dirty="0"/>
              <a:t># 1</a:t>
            </a:r>
          </a:p>
        </p:txBody>
      </p:sp>
      <p:sp>
        <p:nvSpPr>
          <p:cNvPr id="11" name="Google Shape;1434;p191">
            <a:extLst>
              <a:ext uri="{FF2B5EF4-FFF2-40B4-BE49-F238E27FC236}">
                <a16:creationId xmlns:a16="http://schemas.microsoft.com/office/drawing/2014/main" id="{C3CED258-CF37-55F4-9796-D8A38C44669B}"/>
              </a:ext>
            </a:extLst>
          </p:cNvPr>
          <p:cNvSpPr/>
          <p:nvPr/>
        </p:nvSpPr>
        <p:spPr>
          <a:xfrm>
            <a:off x="357714" y="1729572"/>
            <a:ext cx="142800" cy="142800"/>
          </a:xfrm>
          <a:prstGeom prst="ellipse">
            <a:avLst/>
          </a:prstGeom>
          <a:solidFill>
            <a:schemeClr val="accent2">
              <a:lumMod val="90000"/>
              <a:lumOff val="10000"/>
            </a:schemeClr>
          </a:solidFill>
          <a:ln>
            <a:solidFill>
              <a:schemeClr val="tx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2" name="Google Shape;1435;p191">
            <a:extLst>
              <a:ext uri="{FF2B5EF4-FFF2-40B4-BE49-F238E27FC236}">
                <a16:creationId xmlns:a16="http://schemas.microsoft.com/office/drawing/2014/main" id="{9D250290-8DC1-8706-CDD0-DB6295EE7C0B}"/>
              </a:ext>
            </a:extLst>
          </p:cNvPr>
          <p:cNvCxnSpPr/>
          <p:nvPr/>
        </p:nvCxnSpPr>
        <p:spPr>
          <a:xfrm>
            <a:off x="429114" y="1515367"/>
            <a:ext cx="0" cy="324600"/>
          </a:xfrm>
          <a:prstGeom prst="straightConnector1">
            <a:avLst/>
          </a:prstGeom>
          <a:noFill/>
          <a:ln w="9525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436;p191">
            <a:extLst>
              <a:ext uri="{FF2B5EF4-FFF2-40B4-BE49-F238E27FC236}">
                <a16:creationId xmlns:a16="http://schemas.microsoft.com/office/drawing/2014/main" id="{3B4C5C6A-02AF-5DD0-BC25-00E660613704}"/>
              </a:ext>
            </a:extLst>
          </p:cNvPr>
          <p:cNvSpPr/>
          <p:nvPr/>
        </p:nvSpPr>
        <p:spPr>
          <a:xfrm>
            <a:off x="2093614" y="2025725"/>
            <a:ext cx="142800" cy="1428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4" name="Google Shape;1437;p191">
            <a:extLst>
              <a:ext uri="{FF2B5EF4-FFF2-40B4-BE49-F238E27FC236}">
                <a16:creationId xmlns:a16="http://schemas.microsoft.com/office/drawing/2014/main" id="{19714699-35E3-EBDE-CAB8-5056D9A7B55D}"/>
              </a:ext>
            </a:extLst>
          </p:cNvPr>
          <p:cNvCxnSpPr/>
          <p:nvPr/>
        </p:nvCxnSpPr>
        <p:spPr>
          <a:xfrm flipH="1">
            <a:off x="2165014" y="1515364"/>
            <a:ext cx="3600" cy="566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438;p191">
            <a:extLst>
              <a:ext uri="{FF2B5EF4-FFF2-40B4-BE49-F238E27FC236}">
                <a16:creationId xmlns:a16="http://schemas.microsoft.com/office/drawing/2014/main" id="{8AEFA9EF-F46C-D5B1-D732-2C7120C9DCE6}"/>
              </a:ext>
            </a:extLst>
          </p:cNvPr>
          <p:cNvSpPr txBox="1"/>
          <p:nvPr/>
        </p:nvSpPr>
        <p:spPr>
          <a:xfrm>
            <a:off x="4370475" y="2519319"/>
            <a:ext cx="1840610" cy="193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1500" b="1" dirty="0">
                <a:solidFill>
                  <a:srgbClr val="002060"/>
                </a:solidFill>
                <a:latin typeface="+mj-lt"/>
                <a:ea typeface="Nunito Sans"/>
                <a:cs typeface="Nunito Sans"/>
                <a:sym typeface="Nunito Sans"/>
              </a:rPr>
              <a:t>Generative AI</a:t>
            </a:r>
            <a:endParaRPr sz="1500" b="1" dirty="0">
              <a:solidFill>
                <a:srgbClr val="002060"/>
              </a:solidFill>
              <a:latin typeface="+mj-lt"/>
              <a:ea typeface="Nunito Sans"/>
              <a:cs typeface="Nunito Sans"/>
              <a:sym typeface="Nunito Sans"/>
            </a:endParaRP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Creates text, images, code, and media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Trained on large-scale data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Context-aware and conversational</a:t>
            </a:r>
          </a:p>
          <a:p>
            <a:pPr marL="214313" indent="-214313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Produces human-like outputs</a:t>
            </a:r>
            <a:endParaRPr sz="1050" dirty="0">
              <a:solidFill>
                <a:schemeClr val="dk1"/>
              </a:solidFill>
              <a:ea typeface="Nunito Sans"/>
              <a:cs typeface="Nunito Sans"/>
              <a:sym typeface="Nunito Sans"/>
            </a:endParaRPr>
          </a:p>
        </p:txBody>
      </p:sp>
      <p:sp>
        <p:nvSpPr>
          <p:cNvPr id="16" name="Google Shape;1439;p191">
            <a:extLst>
              <a:ext uri="{FF2B5EF4-FFF2-40B4-BE49-F238E27FC236}">
                <a16:creationId xmlns:a16="http://schemas.microsoft.com/office/drawing/2014/main" id="{5DC19142-13BD-0479-D3C7-2B40DADD51CD}"/>
              </a:ext>
            </a:extLst>
          </p:cNvPr>
          <p:cNvSpPr/>
          <p:nvPr/>
        </p:nvSpPr>
        <p:spPr>
          <a:xfrm>
            <a:off x="4429550" y="2479889"/>
            <a:ext cx="142800" cy="1428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7" name="Google Shape;1440;p191">
            <a:extLst>
              <a:ext uri="{FF2B5EF4-FFF2-40B4-BE49-F238E27FC236}">
                <a16:creationId xmlns:a16="http://schemas.microsoft.com/office/drawing/2014/main" id="{948DE683-9773-6E6A-0128-C4C2DC6D668C}"/>
              </a:ext>
            </a:extLst>
          </p:cNvPr>
          <p:cNvCxnSpPr/>
          <p:nvPr/>
        </p:nvCxnSpPr>
        <p:spPr>
          <a:xfrm flipH="1">
            <a:off x="4494650" y="1523468"/>
            <a:ext cx="6300" cy="10557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441;p191">
            <a:extLst>
              <a:ext uri="{FF2B5EF4-FFF2-40B4-BE49-F238E27FC236}">
                <a16:creationId xmlns:a16="http://schemas.microsoft.com/office/drawing/2014/main" id="{54220C32-7055-1C0C-F33B-89DAC1E18D4D}"/>
              </a:ext>
            </a:extLst>
          </p:cNvPr>
          <p:cNvSpPr/>
          <p:nvPr/>
        </p:nvSpPr>
        <p:spPr>
          <a:xfrm>
            <a:off x="6572425" y="2778995"/>
            <a:ext cx="142800" cy="1428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18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9" name="Google Shape;1442;p191">
            <a:extLst>
              <a:ext uri="{FF2B5EF4-FFF2-40B4-BE49-F238E27FC236}">
                <a16:creationId xmlns:a16="http://schemas.microsoft.com/office/drawing/2014/main" id="{DECB7E97-EA9B-ED75-16F3-BDCF47AB4B07}"/>
              </a:ext>
            </a:extLst>
          </p:cNvPr>
          <p:cNvCxnSpPr>
            <a:cxnSpLocks/>
          </p:cNvCxnSpPr>
          <p:nvPr/>
        </p:nvCxnSpPr>
        <p:spPr>
          <a:xfrm>
            <a:off x="6638725" y="1523468"/>
            <a:ext cx="0" cy="1380375"/>
          </a:xfrm>
          <a:prstGeom prst="straightConnector1">
            <a:avLst/>
          </a:prstGeom>
          <a:noFill/>
          <a:ln w="9525" cap="flat" cmpd="sng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1430;p191">
            <a:extLst>
              <a:ext uri="{FF2B5EF4-FFF2-40B4-BE49-F238E27FC236}">
                <a16:creationId xmlns:a16="http://schemas.microsoft.com/office/drawing/2014/main" id="{0E37C064-9C8E-1D4F-CF01-60540CC8FF93}"/>
              </a:ext>
            </a:extLst>
          </p:cNvPr>
          <p:cNvSpPr txBox="1">
            <a:spLocks/>
          </p:cNvSpPr>
          <p:nvPr/>
        </p:nvSpPr>
        <p:spPr>
          <a:xfrm>
            <a:off x="1833007" y="983110"/>
            <a:ext cx="806814" cy="383167"/>
          </a:xfrm>
          <a:prstGeom prst="rect">
            <a:avLst/>
          </a:prstGeom>
        </p:spPr>
        <p:txBody>
          <a:bodyPr spcFirstLastPara="1" vert="horz" wrap="square" lIns="91425" tIns="91425" rIns="91425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100" dirty="0"/>
              <a:t># 2</a:t>
            </a:r>
          </a:p>
        </p:txBody>
      </p:sp>
      <p:sp>
        <p:nvSpPr>
          <p:cNvPr id="21" name="Google Shape;1430;p191">
            <a:extLst>
              <a:ext uri="{FF2B5EF4-FFF2-40B4-BE49-F238E27FC236}">
                <a16:creationId xmlns:a16="http://schemas.microsoft.com/office/drawing/2014/main" id="{90B37B72-827F-03D3-89CE-7EEE6C962A6D}"/>
              </a:ext>
            </a:extLst>
          </p:cNvPr>
          <p:cNvSpPr txBox="1">
            <a:spLocks/>
          </p:cNvSpPr>
          <p:nvPr/>
        </p:nvSpPr>
        <p:spPr>
          <a:xfrm>
            <a:off x="4102075" y="983110"/>
            <a:ext cx="806814" cy="383167"/>
          </a:xfrm>
          <a:prstGeom prst="rect">
            <a:avLst/>
          </a:prstGeom>
        </p:spPr>
        <p:txBody>
          <a:bodyPr spcFirstLastPara="1" vert="horz" wrap="square" lIns="91425" tIns="91425" rIns="91425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100" dirty="0"/>
              <a:t># 3</a:t>
            </a:r>
          </a:p>
        </p:txBody>
      </p:sp>
      <p:sp>
        <p:nvSpPr>
          <p:cNvPr id="22" name="Google Shape;1430;p191">
            <a:extLst>
              <a:ext uri="{FF2B5EF4-FFF2-40B4-BE49-F238E27FC236}">
                <a16:creationId xmlns:a16="http://schemas.microsoft.com/office/drawing/2014/main" id="{704EC3AB-B962-30DB-57AB-E6E86BEE0741}"/>
              </a:ext>
            </a:extLst>
          </p:cNvPr>
          <p:cNvSpPr txBox="1">
            <a:spLocks/>
          </p:cNvSpPr>
          <p:nvPr/>
        </p:nvSpPr>
        <p:spPr>
          <a:xfrm>
            <a:off x="6235318" y="977137"/>
            <a:ext cx="806814" cy="383167"/>
          </a:xfrm>
          <a:prstGeom prst="rect">
            <a:avLst/>
          </a:prstGeom>
        </p:spPr>
        <p:txBody>
          <a:bodyPr spcFirstLastPara="1" vert="horz" wrap="square" lIns="91425" tIns="91425" rIns="91425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100" dirty="0"/>
              <a:t>#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1405E9-B252-E9DC-B997-439960624EE9}"/>
              </a:ext>
            </a:extLst>
          </p:cNvPr>
          <p:cNvSpPr txBox="1"/>
          <p:nvPr/>
        </p:nvSpPr>
        <p:spPr>
          <a:xfrm>
            <a:off x="559279" y="4575656"/>
            <a:ext cx="27574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hlinkClick r:id="rId3"/>
              </a:rPr>
              <a:t>https://ourworldindata.org/brief-history-of-ai</a:t>
            </a:r>
            <a:endParaRPr lang="en-IN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90C8B7-D04B-B228-1E30-E0F455F4DAB6}"/>
              </a:ext>
            </a:extLst>
          </p:cNvPr>
          <p:cNvSpPr txBox="1"/>
          <p:nvPr/>
        </p:nvSpPr>
        <p:spPr>
          <a:xfrm>
            <a:off x="5230920" y="4580657"/>
            <a:ext cx="20970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>
                <a:hlinkClick r:id="rId4"/>
              </a:rPr>
              <a:t>https://r0bk.github.io/killedbyllm/</a:t>
            </a:r>
            <a:endParaRPr lang="en-IN" sz="1050" dirty="0"/>
          </a:p>
        </p:txBody>
      </p:sp>
    </p:spTree>
    <p:extLst>
      <p:ext uri="{BB962C8B-B14F-4D97-AF65-F5344CB8AC3E}">
        <p14:creationId xmlns:p14="http://schemas.microsoft.com/office/powerpoint/2010/main" val="105387782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 animBg="1"/>
      <p:bldP spid="13" grpId="0" animBg="1"/>
      <p:bldP spid="15" grpId="0"/>
      <p:bldP spid="16" grpId="0" animBg="1"/>
      <p:bldP spid="18" grpId="0" animBg="1"/>
      <p:bldP spid="20" grpId="0"/>
      <p:bldP spid="21" grpId="0"/>
      <p:bldP spid="22" grpId="0"/>
      <p:bldP spid="23" grpId="0"/>
      <p:bldP spid="25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1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2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2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0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3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4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5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6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7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8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ppt/theme/themeOverride9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4285F4"/>
    </a:accent1>
    <a:accent2>
      <a:srgbClr val="212121"/>
    </a:accent2>
    <a:accent3>
      <a:srgbClr val="78909C"/>
    </a:accent3>
    <a:accent4>
      <a:srgbClr val="FFAB40"/>
    </a:accent4>
    <a:accent5>
      <a:srgbClr val="0097A7"/>
    </a:accent5>
    <a:accent6>
      <a:srgbClr val="EEFF41"/>
    </a:accent6>
    <a:hlink>
      <a:srgbClr val="0097A7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</TotalTime>
  <Words>1013</Words>
  <Application>Microsoft Office PowerPoint</Application>
  <PresentationFormat>On-screen Show (16:9)</PresentationFormat>
  <Paragraphs>138</Paragraphs>
  <Slides>38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Nunito Sans</vt:lpstr>
      <vt:lpstr>Open Sans</vt:lpstr>
      <vt:lpstr>Open Sans Light</vt:lpstr>
      <vt:lpstr>Simple Light</vt:lpstr>
      <vt:lpstr>PowerPoint Presentation</vt:lpstr>
      <vt:lpstr>PowerPoint Presentation</vt:lpstr>
      <vt:lpstr>The 80/20 Reality</vt:lpstr>
      <vt:lpstr>PowerPoint Presentation</vt:lpstr>
      <vt:lpstr>PowerPoint Presentation</vt:lpstr>
      <vt:lpstr>The Lifecycle</vt:lpstr>
      <vt:lpstr>Career Options</vt:lpstr>
      <vt:lpstr>PowerPoint Presentation</vt:lpstr>
      <vt:lpstr>PowerPoint Presentation</vt:lpstr>
      <vt:lpstr>PowerPoint Presentation</vt:lpstr>
      <vt:lpstr>Skills</vt:lpstr>
      <vt:lpstr>Understanding Customer Habits</vt:lpstr>
      <vt:lpstr>Understanding Customer Habits</vt:lpstr>
      <vt:lpstr>PowerPoint Presentation</vt:lpstr>
      <vt:lpstr>PowerPoint Presentation</vt:lpstr>
      <vt:lpstr>PowerPoint Presentation</vt:lpstr>
      <vt:lpstr>PowerPoint Presentation</vt:lpstr>
      <vt:lpstr>GAIT Analysis</vt:lpstr>
      <vt:lpstr>Pose Detection</vt:lpstr>
      <vt:lpstr>PowerPoint Presentation</vt:lpstr>
      <vt:lpstr>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Green AI and the SDGs</vt:lpstr>
      <vt:lpstr>Unnat Bharat Abhiyan (UBA) &amp; Applied AI</vt:lpstr>
      <vt:lpstr>UBA Case Studies in Action</vt:lpstr>
      <vt:lpstr>Leveraging Indian Open Datasets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Mayur Madnani</cp:lastModifiedBy>
  <cp:revision>11</cp:revision>
  <dcterms:modified xsi:type="dcterms:W3CDTF">2026-02-24T03:21:54Z</dcterms:modified>
</cp:coreProperties>
</file>